
<file path=[Content_Types].xml><?xml version="1.0" encoding="utf-8"?>
<Types xmlns="http://schemas.openxmlformats.org/package/2006/content-types">
  <Default Extension="bin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96" r:id="rId2"/>
    <p:sldId id="423" r:id="rId3"/>
    <p:sldId id="450" r:id="rId4"/>
    <p:sldId id="453" r:id="rId5"/>
    <p:sldId id="461" r:id="rId6"/>
    <p:sldId id="462" r:id="rId7"/>
    <p:sldId id="463" r:id="rId8"/>
    <p:sldId id="464" r:id="rId9"/>
    <p:sldId id="451" r:id="rId10"/>
    <p:sldId id="452" r:id="rId11"/>
    <p:sldId id="455" r:id="rId12"/>
    <p:sldId id="454" r:id="rId13"/>
    <p:sldId id="456" r:id="rId14"/>
    <p:sldId id="457" r:id="rId15"/>
    <p:sldId id="458" r:id="rId16"/>
    <p:sldId id="459" r:id="rId17"/>
    <p:sldId id="460" r:id="rId18"/>
    <p:sldId id="466" r:id="rId19"/>
    <p:sldId id="467" r:id="rId20"/>
    <p:sldId id="465" r:id="rId21"/>
    <p:sldId id="397" r:id="rId22"/>
  </p:sldIdLst>
  <p:sldSz cx="12188825" cy="6858000"/>
  <p:notesSz cx="6797675" cy="9928225"/>
  <p:embeddedFontLst>
    <p:embeddedFont>
      <p:font typeface="AU Peto" panose="040C0B07020602020301" pitchFamily="82" charset="0"/>
      <p:regular r:id="rId25"/>
      <p:bold r:id="rId26"/>
    </p:embeddedFont>
    <p:embeddedFont>
      <p:font typeface="Wingdings 3" panose="05040102010807070707" pitchFamily="18" charset="2"/>
      <p:regular r:id="rId27"/>
    </p:embeddedFont>
    <p:embeddedFont>
      <p:font typeface="AU Passata" panose="020B0503030502030804" pitchFamily="34" charset="0"/>
      <p:regular r:id="rId28"/>
      <p:bold r:id="rId29"/>
    </p:embeddedFont>
    <p:embeddedFont>
      <p:font typeface="AU Passata Light" panose="020B0303030902030804" pitchFamily="34" charset="0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Georgia" panose="02040502050405020303" pitchFamily="18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696" autoAdjust="0"/>
    <p:restoredTop sz="95357" autoAdjust="0"/>
  </p:normalViewPr>
  <p:slideViewPr>
    <p:cSldViewPr snapToObjects="1" showGuides="1">
      <p:cViewPr varScale="1">
        <p:scale>
          <a:sx n="125" d="100"/>
          <a:sy n="125" d="100"/>
        </p:scale>
        <p:origin x="262" y="3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4238" y="31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4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4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4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4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285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8950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74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3488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452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9508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221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1104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884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919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514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323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5730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639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985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5487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8477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2558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130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864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651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 smtClean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STTBML</a:t>
            </a: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080302125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25/09/2023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25/09/2023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25/09/2023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25/09/2023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25/09/2023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25/09/2023</a:t>
            </a:fld>
            <a:r>
              <a:rPr lang="en-GB" dirty="0"/>
              <a:t>05/07/2018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25/09/2023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25/09/2023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25/09/2023</a:t>
            </a:fld>
            <a:r>
              <a:rPr lang="en-GB" dirty="0"/>
              <a:t>05/07/2018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25/09/2023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25/09/2023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APRIL 2019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434609612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25/09/2023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25/09/2023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 dirty="0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APRIL 2019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728553288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25/09/2023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5913" y="149115"/>
            <a:ext cx="11557000" cy="759605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25/09/2023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25/09/2023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25/09/2023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25/09/2023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25/09/2023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25/09/2023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Assistant Professor</a:t>
            </a:r>
          </a:p>
        </p:txBody>
      </p:sp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434840769" name="SecondaryLogo_sort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STTBML</a:t>
            </a:r>
            <a:endParaRPr lang="en-GB" sz="700" b="0" cap="all" baseline="0" dirty="0" smtClean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25/09/2023</a:t>
            </a:fld>
            <a:r>
              <a:rPr lang="en-GB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3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https://www.youtube.com/embed/hUnRCxnydCc" TargetMode="External"/><Relationship Id="rId1" Type="http://schemas.openxmlformats.org/officeDocument/2006/relationships/tags" Target="../tags/tag17.xml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26887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MACHINE LEARNING EXPLAINABILITY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7270205" y="6626334"/>
            <a:ext cx="4918620" cy="216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https://medium.com/@Zelros/a-brief-history-of-machine-learning-models-explainability-f1c3301be9dc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36" y="1630792"/>
            <a:ext cx="9181323" cy="43184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81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MACHINE LEARNING EXPLAINABILITY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7270205" y="6626334"/>
            <a:ext cx="4918620" cy="216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https://towardsdatascience.com/decision-trees-understanding-explainable-ai-620fc37e598d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7812" r="18750"/>
          <a:stretch/>
        </p:blipFill>
        <p:spPr>
          <a:xfrm>
            <a:off x="1881944" y="1846977"/>
            <a:ext cx="3384376" cy="354322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26060" y="5719167"/>
            <a:ext cx="6038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a-DK" sz="2400" b="1" dirty="0" smtClean="0"/>
              <a:t>A Decision </a:t>
            </a:r>
            <a:r>
              <a:rPr lang="da-DK" sz="2400" b="1" dirty="0" err="1" smtClean="0"/>
              <a:t>Tree</a:t>
            </a:r>
            <a:r>
              <a:rPr lang="da-DK" sz="2400" b="1" dirty="0" smtClean="0"/>
              <a:t> is </a:t>
            </a:r>
            <a:r>
              <a:rPr lang="da-DK" sz="2400" b="1" dirty="0" err="1" smtClean="0"/>
              <a:t>intuitively</a:t>
            </a:r>
            <a:r>
              <a:rPr lang="da-DK" sz="2400" b="1" dirty="0" smtClean="0"/>
              <a:t> </a:t>
            </a:r>
            <a:r>
              <a:rPr lang="da-DK" sz="2400" b="1" dirty="0" err="1" smtClean="0"/>
              <a:t>explainable</a:t>
            </a:r>
            <a:endParaRPr lang="da-DK" sz="2400" b="1" dirty="0" smtClean="0"/>
          </a:p>
        </p:txBody>
      </p:sp>
      <p:pic>
        <p:nvPicPr>
          <p:cNvPr id="1026" name="Picture 2" descr="https://miro.medium.com/max/1406/1*sMtFUr8NVC-TDnCBWuCjYA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"/>
          <a:stretch/>
        </p:blipFill>
        <p:spPr bwMode="auto">
          <a:xfrm>
            <a:off x="6454452" y="1274244"/>
            <a:ext cx="4692943" cy="423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857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MACHINE LEARNING EXPLAINABILITY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452" y="1384775"/>
            <a:ext cx="4824536" cy="490708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98928" y="4797152"/>
            <a:ext cx="39555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A </a:t>
            </a:r>
            <a:r>
              <a:rPr lang="da-DK" sz="2400" b="1" dirty="0" err="1"/>
              <a:t>R</a:t>
            </a:r>
            <a:r>
              <a:rPr lang="da-DK" sz="2400" b="1" dirty="0" err="1" smtClean="0"/>
              <a:t>andom</a:t>
            </a:r>
            <a:r>
              <a:rPr lang="da-DK" sz="2400" b="1" dirty="0" smtClean="0"/>
              <a:t> Forest is an ensemble of Decision </a:t>
            </a:r>
            <a:r>
              <a:rPr lang="da-DK" sz="2400" b="1" dirty="0" err="1" smtClean="0"/>
              <a:t>Trees</a:t>
            </a:r>
            <a:endParaRPr lang="da-DK" sz="2400" b="1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36" y="2132856"/>
            <a:ext cx="5207867" cy="8311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187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MACHINE LEARNING EXPLAINABILITY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36" y="2132856"/>
            <a:ext cx="5207867" cy="8311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420" y="1833145"/>
            <a:ext cx="5587001" cy="33134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36" y="3114661"/>
            <a:ext cx="4464496" cy="5675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803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MACHINE LEARNING EXPLAINABILITY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36" y="2132856"/>
            <a:ext cx="5207867" cy="8311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36" y="3114661"/>
            <a:ext cx="4464496" cy="5675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37" y="3832859"/>
            <a:ext cx="3168351" cy="801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634" y="4730413"/>
            <a:ext cx="8037912" cy="13628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4532" y="1652573"/>
            <a:ext cx="4124325" cy="29241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577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532" y="1652573"/>
            <a:ext cx="4124325" cy="29241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MACHINE LEARNING EXPLAINABILITY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36" y="2132856"/>
            <a:ext cx="5207867" cy="8311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36" y="3114661"/>
            <a:ext cx="4464496" cy="5675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837" y="3832859"/>
            <a:ext cx="3168351" cy="801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634" y="4730413"/>
            <a:ext cx="8037912" cy="13628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0205" y="1652572"/>
            <a:ext cx="4028652" cy="29651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837" y="2123400"/>
            <a:ext cx="5112567" cy="827887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 bwMode="auto">
          <a:xfrm flipH="1">
            <a:off x="5950396" y="1772816"/>
            <a:ext cx="648072" cy="648072"/>
          </a:xfrm>
          <a:prstGeom prst="straightConnector1">
            <a:avLst/>
          </a:prstGeom>
          <a:solidFill>
            <a:schemeClr val="accent2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6598468" y="1772816"/>
            <a:ext cx="576064" cy="576064"/>
          </a:xfrm>
          <a:prstGeom prst="straightConnector1">
            <a:avLst/>
          </a:prstGeom>
          <a:solidFill>
            <a:schemeClr val="accent2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33701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MACHINE LEARNING EXPLAINABILITY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346" y="1844824"/>
            <a:ext cx="5112567" cy="8278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654" y="4106899"/>
            <a:ext cx="7073356" cy="5434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883" y="4889142"/>
            <a:ext cx="7558801" cy="9683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6580" y="1270564"/>
            <a:ext cx="3744416" cy="280429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 bwMode="auto">
          <a:xfrm flipH="1">
            <a:off x="7750596" y="1063834"/>
            <a:ext cx="864096" cy="292013"/>
          </a:xfrm>
          <a:prstGeom prst="straightConnector1">
            <a:avLst/>
          </a:prstGeom>
          <a:solidFill>
            <a:schemeClr val="accent2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Rectangle 18"/>
          <p:cNvSpPr/>
          <p:nvPr/>
        </p:nvSpPr>
        <p:spPr>
          <a:xfrm>
            <a:off x="939654" y="3070539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err="1" smtClean="0"/>
              <a:t>What</a:t>
            </a:r>
            <a:r>
              <a:rPr lang="da-DK" sz="2400" b="1" dirty="0" smtClean="0"/>
              <a:t> </a:t>
            </a:r>
            <a:r>
              <a:rPr lang="da-DK" sz="2400" b="1" dirty="0" err="1" smtClean="0"/>
              <a:t>about</a:t>
            </a:r>
            <a:r>
              <a:rPr lang="da-DK" sz="2400" b="1" dirty="0" smtClean="0"/>
              <a:t> a single </a:t>
            </a:r>
            <a:r>
              <a:rPr lang="da-DK" sz="2400" b="1" dirty="0" err="1" smtClean="0"/>
              <a:t>prediction</a:t>
            </a:r>
            <a:r>
              <a:rPr lang="da-DK" sz="2400" b="1" dirty="0" smtClean="0"/>
              <a:t>?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 flipV="1">
            <a:off x="8460652" y="3284984"/>
            <a:ext cx="673004" cy="996604"/>
          </a:xfrm>
          <a:prstGeom prst="straightConnector1">
            <a:avLst/>
          </a:prstGeom>
          <a:solidFill>
            <a:schemeClr val="accent2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8718867" y="4281588"/>
            <a:ext cx="31683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err="1" smtClean="0"/>
              <a:t>What</a:t>
            </a:r>
            <a:r>
              <a:rPr lang="da-DK" sz="2400" b="1" dirty="0" smtClean="0"/>
              <a:t> if </a:t>
            </a:r>
            <a:r>
              <a:rPr lang="da-DK" sz="2400" b="1" dirty="0" err="1" smtClean="0"/>
              <a:t>there</a:t>
            </a:r>
            <a:r>
              <a:rPr lang="da-DK" sz="2400" b="1" dirty="0" smtClean="0"/>
              <a:t> </a:t>
            </a:r>
            <a:r>
              <a:rPr lang="da-DK" sz="2400" b="1" dirty="0" err="1" smtClean="0"/>
              <a:t>was</a:t>
            </a:r>
            <a:r>
              <a:rPr lang="da-DK" sz="2400" b="1" dirty="0" smtClean="0"/>
              <a:t> </a:t>
            </a:r>
            <a:r>
              <a:rPr lang="da-DK" sz="2400" b="1" dirty="0" err="1" smtClean="0"/>
              <a:t>some</a:t>
            </a:r>
            <a:r>
              <a:rPr lang="da-DK" sz="2400" b="1" dirty="0" smtClean="0"/>
              <a:t> </a:t>
            </a:r>
            <a:r>
              <a:rPr lang="da-DK" sz="2400" b="1" dirty="0" err="1" smtClean="0"/>
              <a:t>dirt</a:t>
            </a:r>
            <a:r>
              <a:rPr lang="da-DK" sz="2400" b="1" dirty="0" smtClean="0"/>
              <a:t> on the image right </a:t>
            </a:r>
            <a:r>
              <a:rPr lang="da-DK" sz="2400" b="1" dirty="0" err="1" smtClean="0"/>
              <a:t>here</a:t>
            </a:r>
            <a:r>
              <a:rPr lang="da-DK" sz="2400" b="1" dirty="0" smtClean="0"/>
              <a:t>?</a:t>
            </a:r>
          </a:p>
          <a:p>
            <a:pPr>
              <a:lnSpc>
                <a:spcPct val="100000"/>
              </a:lnSpc>
            </a:pPr>
            <a:r>
              <a:rPr lang="en-US" sz="2400" b="1" dirty="0" smtClean="0"/>
              <a:t>Would prediction fail?</a:t>
            </a:r>
            <a:endParaRPr lang="da-DK" sz="2400" b="1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154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MACHINE LEARNING EXPLAINABILITY - LIME</a:t>
            </a:r>
          </a:p>
        </p:txBody>
      </p:sp>
      <p:pic>
        <p:nvPicPr>
          <p:cNvPr id="6" name="hUnRCxnydCc"/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2277988" y="1752829"/>
            <a:ext cx="7371194" cy="414629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82244" y="5943804"/>
            <a:ext cx="25922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https://www.youtube.com/watch?v=hUnRCxnydCc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58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MACHINE LEARNING EXPLAINABILITY – GRAD-CAM</a:t>
            </a:r>
          </a:p>
        </p:txBody>
      </p:sp>
      <p:sp>
        <p:nvSpPr>
          <p:cNvPr id="9" name="Rectangle 8"/>
          <p:cNvSpPr/>
          <p:nvPr/>
        </p:nvSpPr>
        <p:spPr>
          <a:xfrm>
            <a:off x="8326660" y="6104215"/>
            <a:ext cx="25922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https://christophm.github.io/interpretable-ml-book/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29916" y="5575960"/>
            <a:ext cx="511256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https://glassboxmedicine.com/2020/05/29/grad-cam-visual-explanations-from-deep-networks/</a:t>
            </a:r>
          </a:p>
        </p:txBody>
      </p:sp>
      <p:pic>
        <p:nvPicPr>
          <p:cNvPr id="2050" name="Picture 2" descr="https://glassboxmedicine.files.wordpress.com/2020/05/sketch-step1.png?w=10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0" y="2060848"/>
            <a:ext cx="7058248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pyimagesearch.com/wp-content/uploads/2020/03/keras_gradcam_space_shutt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604" y="1916832"/>
            <a:ext cx="1766094" cy="410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pyimagesearch.com/wp-content/uploads/2020/03/keras_gradcam_soccer_b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871" y="1916831"/>
            <a:ext cx="1367109" cy="410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261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MACHINE LEARNING EXPLAINABILITY – SHAP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97960" y="6207464"/>
            <a:ext cx="511256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https://github.com/slundberg/shap</a:t>
            </a:r>
          </a:p>
        </p:txBody>
      </p:sp>
      <p:pic>
        <p:nvPicPr>
          <p:cNvPr id="3074" name="Picture 2" descr="https://raw.githubusercontent.com/slundberg/shap/master/docs/artwork/gradient_imagenet_pl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59" y="1752828"/>
            <a:ext cx="5713669" cy="445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christophm.github.io/interpretable-ml-book/images/title_pag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12" y="1878784"/>
            <a:ext cx="3092688" cy="400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212325" y="5939234"/>
            <a:ext cx="25922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https://christophm.github.io/interpretable-ml-book/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115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B88B96-96DD-4343-A2E1-91BB06314E05}"/>
              </a:ext>
            </a:extLst>
          </p:cNvPr>
          <p:cNvSpPr/>
          <p:nvPr/>
        </p:nvSpPr>
        <p:spPr>
          <a:xfrm>
            <a:off x="477788" y="116632"/>
            <a:ext cx="112332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ENGINEERING MACHINE LEARNING</a:t>
            </a:r>
          </a:p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HEALTH TECHNOLOGY</a:t>
            </a:r>
            <a:endParaRPr lang="en-US" sz="5400" b="1" dirty="0">
              <a:solidFill>
                <a:srgbClr val="FFFFFF"/>
              </a:solidFill>
              <a:latin typeface="AU Passat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E6AF8-3F15-46B7-A844-7DC8DD2385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56" t="14304" r="46457" b="77483"/>
          <a:stretch/>
        </p:blipFill>
        <p:spPr>
          <a:xfrm>
            <a:off x="2196933" y="852971"/>
            <a:ext cx="432048" cy="2816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388" y="2356232"/>
            <a:ext cx="5069471" cy="30876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9836" y="3022888"/>
            <a:ext cx="4536504" cy="17543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THE KERNEL TRICK</a:t>
            </a:r>
          </a:p>
          <a:p>
            <a:pPr algn="ctr">
              <a:lnSpc>
                <a:spcPct val="95000"/>
              </a:lnSpc>
            </a:pP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+</a:t>
            </a:r>
          </a:p>
          <a:p>
            <a:pPr algn="ctr">
              <a:lnSpc>
                <a:spcPct val="95000"/>
              </a:lnSpc>
            </a:pP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EXPLAINABLE AI</a:t>
            </a:r>
            <a:endParaRPr lang="da-DK" sz="4000" b="1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442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MACHINE LEARNING EXPLAINABILITY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845" y="1597611"/>
            <a:ext cx="3528392" cy="13456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35" y="3140968"/>
            <a:ext cx="5157444" cy="2677611"/>
          </a:xfrm>
          <a:prstGeom prst="rect">
            <a:avLst/>
          </a:prstGeom>
        </p:spPr>
      </p:pic>
      <p:pic>
        <p:nvPicPr>
          <p:cNvPr id="2050" name="Picture 2" descr="https://miro.medium.com/max/1250/0*RgV_ffd8S28l2xuQ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356" y="2270421"/>
            <a:ext cx="6183437" cy="324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460237" y="5818579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https://pair-code.github.io/what-if-tool/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316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59488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THE KERNEL TRICK CONCEPT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413" y="1844824"/>
            <a:ext cx="7981950" cy="31813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3812" y="5157674"/>
            <a:ext cx="11017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 smtClean="0"/>
              <a:t>Non-linear problem transforms into linear problem in higher dimensional space!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543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THE KERNEL TRICK IN SVM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129" y="1776288"/>
            <a:ext cx="4329887" cy="1710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588" y="1844824"/>
            <a:ext cx="5207083" cy="2160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844" y="4077072"/>
            <a:ext cx="3692593" cy="18888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93913" y="4203725"/>
            <a:ext cx="51125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 smtClean="0"/>
              <a:t>The kernel tricks lets us compute the higher dimensional solution without actually working in the higher dimensional space!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034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BETTER FEATURES EXAMPLE</a:t>
            </a:r>
          </a:p>
        </p:txBody>
      </p:sp>
      <p:pic>
        <p:nvPicPr>
          <p:cNvPr id="8194" name="Picture 2" descr="Image result for scikit learn h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56" y="1700808"/>
            <a:ext cx="7723411" cy="442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13" y="4221088"/>
            <a:ext cx="5764443" cy="12248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798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BETTER FEATURES 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55" y="3921853"/>
            <a:ext cx="8847096" cy="22542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44" y="1752829"/>
            <a:ext cx="5034707" cy="33593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58509" y="1266248"/>
            <a:ext cx="4176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Baseline (</a:t>
            </a:r>
            <a:r>
              <a:rPr lang="da-DK" sz="2400" b="1" dirty="0" err="1" smtClean="0"/>
              <a:t>raw</a:t>
            </a:r>
            <a:r>
              <a:rPr lang="da-DK" sz="2400" b="1" dirty="0" smtClean="0"/>
              <a:t> pixel features)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60" y="1646074"/>
            <a:ext cx="3384376" cy="20568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95168" y="2958099"/>
            <a:ext cx="12392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MNIST</a:t>
            </a:r>
          </a:p>
          <a:p>
            <a:pPr>
              <a:lnSpc>
                <a:spcPct val="100000"/>
              </a:lnSpc>
            </a:pPr>
            <a:r>
              <a:rPr lang="en-US" sz="2400" b="1" dirty="0" smtClean="0"/>
              <a:t>dataset</a:t>
            </a:r>
            <a:endParaRPr lang="da-DK" sz="2400" b="1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923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BETTER FEATURES EXAMPLE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308" y="764704"/>
            <a:ext cx="5768503" cy="5984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453" y="3460246"/>
            <a:ext cx="3168352" cy="67323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 bwMode="auto">
          <a:xfrm flipH="1">
            <a:off x="6891270" y="3542194"/>
            <a:ext cx="1656183" cy="630970"/>
          </a:xfrm>
          <a:prstGeom prst="straightConnector1">
            <a:avLst/>
          </a:prstGeom>
          <a:solidFill>
            <a:schemeClr val="accent2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668" y="2206523"/>
            <a:ext cx="4289475" cy="3100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578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BETTER FEATURES EXAMPLE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308" y="764704"/>
            <a:ext cx="5768503" cy="5984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453" y="3460246"/>
            <a:ext cx="3168352" cy="67323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 bwMode="auto">
          <a:xfrm flipH="1">
            <a:off x="6891270" y="3542194"/>
            <a:ext cx="1656183" cy="630970"/>
          </a:xfrm>
          <a:prstGeom prst="straightConnector1">
            <a:avLst/>
          </a:prstGeom>
          <a:solidFill>
            <a:schemeClr val="accent2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788" y="2564904"/>
            <a:ext cx="4313937" cy="29736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311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MACHINE LEARNING EXPLAINABILITY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00" y="1988840"/>
            <a:ext cx="5772150" cy="2581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2348880"/>
            <a:ext cx="4050240" cy="31411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t="19274" b="22902"/>
          <a:stretch/>
        </p:blipFill>
        <p:spPr>
          <a:xfrm>
            <a:off x="5450612" y="4797152"/>
            <a:ext cx="5043525" cy="12351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70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</Words>
  <Application>Microsoft Office PowerPoint</Application>
  <PresentationFormat>Custom</PresentationFormat>
  <Paragraphs>80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AU Peto</vt:lpstr>
      <vt:lpstr>Wingdings 3</vt:lpstr>
      <vt:lpstr>Arial</vt:lpstr>
      <vt:lpstr>AU Passata</vt:lpstr>
      <vt:lpstr>AU Passata Light</vt:lpstr>
      <vt:lpstr>Calibri</vt:lpstr>
      <vt:lpstr>Georgia</vt:lpstr>
      <vt:lpstr>AU 16:9</vt:lpstr>
      <vt:lpstr>PowerPoint Presentation</vt:lpstr>
      <vt:lpstr>PowerPoint Presentation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2023-09-25T13:38:58Z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636663784804611867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2138</vt:lpwstr>
  </property>
  <property fmtid="{D5CDD505-2E9C-101B-9397-08002B2CF9AE}" pid="62" name="colorthemechange">
    <vt:lpwstr>True</vt:lpwstr>
  </property>
</Properties>
</file>